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2" r:id="rId2"/>
  </p:sldMasterIdLst>
  <p:notesMasterIdLst>
    <p:notesMasterId r:id="rId14"/>
  </p:notesMasterIdLst>
  <p:sldIdLst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72"/>
    <a:srgbClr val="F47909"/>
    <a:srgbClr val="F6B46E"/>
    <a:srgbClr val="FBF9E4"/>
    <a:srgbClr val="FAFDEC"/>
    <a:srgbClr val="F48217"/>
    <a:srgbClr val="F9E8C8"/>
    <a:srgbClr val="CD660B"/>
    <a:srgbClr val="0B2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054C2-961F-41E2-B57B-2A63D782565A}" v="254" dt="2023-11-14T19:19:09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/>
    <p:restoredTop sz="79397" autoAdjust="0"/>
  </p:normalViewPr>
  <p:slideViewPr>
    <p:cSldViewPr snapToGrid="0" snapToObjects="1">
      <p:cViewPr varScale="1">
        <p:scale>
          <a:sx n="76" d="100"/>
          <a:sy n="76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Vastaukset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Täydennettävää?</c:v>
                </c:pt>
                <c:pt idx="1">
                  <c:v>Hyödytön</c:v>
                </c:pt>
                <c:pt idx="2">
                  <c:v>Osa hyvää ja osa turhaa</c:v>
                </c:pt>
                <c:pt idx="3">
                  <c:v>Ihan ok</c:v>
                </c:pt>
                <c:pt idx="4">
                  <c:v>Mielenkiintoinen</c:v>
                </c:pt>
                <c:pt idx="5">
                  <c:v>Hyvä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5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5-48B7-A44C-96D520CDA1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817791"/>
        <c:axId val="189943743"/>
      </c:barChart>
      <c:catAx>
        <c:axId val="192817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9943743"/>
        <c:crosses val="autoZero"/>
        <c:auto val="1"/>
        <c:lblAlgn val="ctr"/>
        <c:lblOffset val="100"/>
        <c:noMultiLvlLbl val="0"/>
      </c:catAx>
      <c:valAx>
        <c:axId val="189943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81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Vastaukset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En osallistuisi</c:v>
                </c:pt>
                <c:pt idx="1">
                  <c:v>Kyllä osallistuisin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1-4024-B191-9110576246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554943"/>
        <c:axId val="91552543"/>
      </c:barChart>
      <c:catAx>
        <c:axId val="91554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1552543"/>
        <c:crosses val="autoZero"/>
        <c:auto val="1"/>
        <c:lblAlgn val="ctr"/>
        <c:lblOffset val="100"/>
        <c:noMultiLvlLbl val="0"/>
      </c:catAx>
      <c:valAx>
        <c:axId val="91552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155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71CAE-035B-4863-8E26-C467DE3D1C41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3314-4731-419F-BEF1-E5C69E284E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75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Whatsapp</a:t>
            </a:r>
            <a:r>
              <a:rPr lang="fi-FI"/>
              <a:t> ryhmät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B3314-4731-419F-BEF1-E5C69E284E1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B3314-4731-419F-BEF1-E5C69E284E1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42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45E0520E-A222-244E-B019-1E21187EA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4CD8B42-9EC0-7C45-86C3-C782E96EA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9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2BEFDDC-AB62-EA4F-8B3B-F13B06D33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394656" y="0"/>
            <a:ext cx="5460454" cy="2706172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188E874-21BE-EE4C-A195-4843E145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53" y="3207896"/>
            <a:ext cx="9833548" cy="1618937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25EC34-DC60-3F4D-9B32-3E8240633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652" y="5052056"/>
            <a:ext cx="7887927" cy="12588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108E301-1AE6-E04F-8D6E-0658FD4E48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3652" y="2490127"/>
            <a:ext cx="9833549" cy="7177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HELSINKI 1.1.2022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92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E682360-7E1E-8044-8A6D-C4DBE1266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199" y="150182"/>
            <a:ext cx="4721486" cy="23399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53B7EE-9729-1A4E-A6C7-B20635A9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53" y="3207896"/>
            <a:ext cx="9833548" cy="1618937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66657A-A272-564A-B745-6EE249F7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652" y="5052056"/>
            <a:ext cx="7887927" cy="12588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4A79C-B22B-6C46-B4F0-4EEB33B573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3652" y="2490127"/>
            <a:ext cx="9833549" cy="7177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HELSINKI, 1.1.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54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2B012F-093B-1442-A6B7-938B78FEB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916" y="2741948"/>
            <a:ext cx="11442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56AE37-931F-7847-B59C-1585E1AD8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66BCAF-A53A-834C-92DE-8D800A748A98}"/>
              </a:ext>
            </a:extLst>
          </p:cNvPr>
          <p:cNvCxnSpPr>
            <a:cxnSpLocks/>
          </p:cNvCxnSpPr>
          <p:nvPr userDrawn="1"/>
        </p:nvCxnSpPr>
        <p:spPr>
          <a:xfrm flipV="1">
            <a:off x="-107211" y="-101600"/>
            <a:ext cx="121920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B5CA6E-EF28-E644-B722-C94C4DDA3E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11" y="101600"/>
            <a:ext cx="12192000" cy="6858000"/>
          </a:xfrm>
          <a:prstGeom prst="line">
            <a:avLst/>
          </a:prstGeom>
          <a:ln w="28575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2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239474-1245-C340-956F-139136D04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07211" y="-101600"/>
            <a:ext cx="12192000" cy="6858000"/>
          </a:xfrm>
          <a:prstGeom prst="line">
            <a:avLst/>
          </a:prstGeom>
          <a:ln w="28575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A19018-A74E-C149-8FD7-D39CF4F43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11" y="101600"/>
            <a:ext cx="12192000" cy="6858000"/>
          </a:xfrm>
          <a:prstGeom prst="line">
            <a:avLst/>
          </a:prstGeom>
          <a:ln w="28575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644A8DE-4565-484C-B2DC-A749D667249C}"/>
              </a:ext>
            </a:extLst>
          </p:cNvPr>
          <p:cNvSpPr/>
          <p:nvPr userDrawn="1"/>
        </p:nvSpPr>
        <p:spPr>
          <a:xfrm>
            <a:off x="2158999" y="2115104"/>
            <a:ext cx="8794751" cy="432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4D7740-BB31-8F41-80F0-6F8FACCA2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619411"/>
            <a:ext cx="8378458" cy="95046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4790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err="1"/>
              <a:t>Dokumentin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E2CC96-61D1-1448-8236-37A77B51C5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00300" y="3601115"/>
            <a:ext cx="8378458" cy="2380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 err="1"/>
              <a:t>Otsikko</a:t>
            </a:r>
            <a:r>
              <a:rPr lang="en-GB" dirty="0"/>
              <a:t> 1</a:t>
            </a:r>
          </a:p>
          <a:p>
            <a:pPr lvl="2"/>
            <a:r>
              <a:rPr lang="en-GB" dirty="0" err="1"/>
              <a:t>Otsikko</a:t>
            </a:r>
            <a:r>
              <a:rPr lang="en-GB" dirty="0"/>
              <a:t> 2</a:t>
            </a:r>
          </a:p>
          <a:p>
            <a:pPr lvl="3"/>
            <a:r>
              <a:rPr lang="en-GB" dirty="0" err="1"/>
              <a:t>Otsikko</a:t>
            </a:r>
            <a:r>
              <a:rPr lang="en-GB" dirty="0"/>
              <a:t> 3</a:t>
            </a:r>
          </a:p>
          <a:p>
            <a:pPr lvl="4"/>
            <a:r>
              <a:rPr lang="en-GB" dirty="0" err="1"/>
              <a:t>Otsikko</a:t>
            </a:r>
            <a:r>
              <a:rPr lang="en-GB" dirty="0"/>
              <a:t> 4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1F69758-F36C-7443-8FAE-5E0DDD1B90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0300" y="1848347"/>
            <a:ext cx="3836987" cy="787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 marL="9144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 marL="13716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 marL="18288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 err="1"/>
              <a:t>Sisältö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325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403126" y="-403126"/>
            <a:ext cx="646992" cy="1453244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11141882" y="5807882"/>
            <a:ext cx="646992" cy="1453244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381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54977" y="-1654976"/>
            <a:ext cx="2656134" cy="596608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6546222" y="1261664"/>
            <a:ext cx="3478441" cy="7813116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11A30D-BCC5-A549-81F9-F53EBCBE5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5927" y="4200496"/>
            <a:ext cx="7931469" cy="1932100"/>
          </a:xfrm>
          <a:prstGeom prst="rect">
            <a:avLst/>
          </a:prstGeo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err="1"/>
              <a:t>Kutsu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24192-355F-5A43-93A1-D184ABA83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2" y="-1"/>
            <a:ext cx="3054929" cy="15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449D8-FC72-8F47-BBDF-536F6BA87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1" y="-1"/>
            <a:ext cx="3054931" cy="1514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C8C152F-83D0-D042-89BA-5FF2C697E4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5927" y="4200496"/>
            <a:ext cx="7931469" cy="1932100"/>
          </a:xfrm>
          <a:prstGeom prst="rect">
            <a:avLst/>
          </a:prstGeo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68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2" y="21264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71A0C-4974-424A-B0CF-B21074F27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1" y="-1"/>
            <a:ext cx="3054931" cy="15140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1BF331-AD6E-C54A-8B75-AF2EBE1C9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274302"/>
            <a:ext cx="121919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1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462" r="20919" b="7812"/>
          <a:stretch/>
        </p:blipFill>
        <p:spPr>
          <a:xfrm flipH="1">
            <a:off x="-1" y="0"/>
            <a:ext cx="12191998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-3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C55AE58-2F14-554E-8432-D4C76AFC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9306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7F617F-AE81-AE4A-9398-27B5291B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346"/>
            <a:ext cx="10515600" cy="3532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7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462" r="20919" b="7812"/>
          <a:stretch/>
        </p:blipFill>
        <p:spPr>
          <a:xfrm flipH="1">
            <a:off x="-1" y="0"/>
            <a:ext cx="12191998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-3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-340822" y="340822"/>
            <a:ext cx="2612987" cy="1931353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69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6A6C07-4DDE-354C-ACBF-E602CA580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77" y="2848819"/>
            <a:ext cx="4896501" cy="250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71BB12E-2380-5446-A133-24DE6EF7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76" y="1686716"/>
            <a:ext cx="5297827" cy="6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9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16042" y="-12200"/>
            <a:ext cx="12192000" cy="6857999"/>
          </a:xfrm>
          <a:prstGeom prst="rect">
            <a:avLst/>
          </a:prstGeom>
          <a:solidFill>
            <a:srgbClr val="F4790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8D935C6-A260-8F4B-93E0-242189A9F9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982" y="0"/>
            <a:ext cx="12212024" cy="687962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2191587"/>
              <a:gd name="connsiteY0" fmla="*/ 0 h 6858000"/>
              <a:gd name="connsiteX1" fmla="*/ 12191587 w 12191587"/>
              <a:gd name="connsiteY1" fmla="*/ 0 h 6858000"/>
              <a:gd name="connsiteX2" fmla="*/ 12191587 w 12191587"/>
              <a:gd name="connsiteY2" fmla="*/ 6858000 h 6858000"/>
              <a:gd name="connsiteX3" fmla="*/ 1616767 w 12191587"/>
              <a:gd name="connsiteY3" fmla="*/ 6831496 h 6858000"/>
              <a:gd name="connsiteX4" fmla="*/ 0 w 12191587"/>
              <a:gd name="connsiteY4" fmla="*/ 0 h 6858000"/>
              <a:gd name="connsiteX0" fmla="*/ 0 w 12191587"/>
              <a:gd name="connsiteY0" fmla="*/ 0 h 8291327"/>
              <a:gd name="connsiteX1" fmla="*/ 12191587 w 12191587"/>
              <a:gd name="connsiteY1" fmla="*/ 0 h 8291327"/>
              <a:gd name="connsiteX2" fmla="*/ 12191587 w 12191587"/>
              <a:gd name="connsiteY2" fmla="*/ 6858000 h 8291327"/>
              <a:gd name="connsiteX3" fmla="*/ 12556 w 12191587"/>
              <a:gd name="connsiteY3" fmla="*/ 8291327 h 8291327"/>
              <a:gd name="connsiteX4" fmla="*/ 0 w 12191587"/>
              <a:gd name="connsiteY4" fmla="*/ 0 h 8291327"/>
              <a:gd name="connsiteX0" fmla="*/ 4395 w 12195982"/>
              <a:gd name="connsiteY0" fmla="*/ 0 h 6879621"/>
              <a:gd name="connsiteX1" fmla="*/ 12195982 w 12195982"/>
              <a:gd name="connsiteY1" fmla="*/ 0 h 6879621"/>
              <a:gd name="connsiteX2" fmla="*/ 12195982 w 12195982"/>
              <a:gd name="connsiteY2" fmla="*/ 6858000 h 6879621"/>
              <a:gd name="connsiteX3" fmla="*/ 909 w 12195982"/>
              <a:gd name="connsiteY3" fmla="*/ 6879621 h 6879621"/>
              <a:gd name="connsiteX4" fmla="*/ 4395 w 12195982"/>
              <a:gd name="connsiteY4" fmla="*/ 0 h 6879621"/>
              <a:gd name="connsiteX0" fmla="*/ 4395 w 12212024"/>
              <a:gd name="connsiteY0" fmla="*/ 0 h 6879621"/>
              <a:gd name="connsiteX1" fmla="*/ 12195982 w 12212024"/>
              <a:gd name="connsiteY1" fmla="*/ 0 h 6879621"/>
              <a:gd name="connsiteX2" fmla="*/ 12212024 w 12212024"/>
              <a:gd name="connsiteY2" fmla="*/ 6858000 h 6879621"/>
              <a:gd name="connsiteX3" fmla="*/ 909 w 12212024"/>
              <a:gd name="connsiteY3" fmla="*/ 6879621 h 6879621"/>
              <a:gd name="connsiteX4" fmla="*/ 4395 w 12212024"/>
              <a:gd name="connsiteY4" fmla="*/ 0 h 68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024" h="6879621">
                <a:moveTo>
                  <a:pt x="4395" y="0"/>
                </a:moveTo>
                <a:lnTo>
                  <a:pt x="12195982" y="0"/>
                </a:lnTo>
                <a:cubicBezTo>
                  <a:pt x="12201329" y="2286000"/>
                  <a:pt x="12206677" y="4572000"/>
                  <a:pt x="12212024" y="6858000"/>
                </a:cubicBezTo>
                <a:lnTo>
                  <a:pt x="909" y="6879621"/>
                </a:lnTo>
                <a:cubicBezTo>
                  <a:pt x="-3276" y="4115845"/>
                  <a:pt x="8580" y="2763776"/>
                  <a:pt x="4395" y="0"/>
                </a:cubicBezTo>
                <a:close/>
              </a:path>
            </a:pathLst>
          </a:custGeom>
          <a:effectLst>
            <a:reflection endPos="0" dist="9945" dir="5400000" sy="-100000" algn="bl" rotWithShape="0"/>
          </a:effectLst>
        </p:spPr>
        <p:txBody>
          <a:bodyPr/>
          <a:lstStyle/>
          <a:p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6A6C07-4DDE-354C-ACBF-E602CA580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77" y="2848819"/>
            <a:ext cx="4896501" cy="250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71BB12E-2380-5446-A133-24DE6EF7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76" y="1686716"/>
            <a:ext cx="5297827" cy="6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57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7000" y="-2667003"/>
            <a:ext cx="6858000" cy="12192003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521973"/>
            <a:ext cx="7742903" cy="436552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5132439" y="297497"/>
            <a:ext cx="7059561" cy="4009032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04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2700" y="2497805"/>
            <a:ext cx="7607300" cy="4309395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6800" y="56707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21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11301" y="651449"/>
            <a:ext cx="7607300" cy="4309395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424712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4FD49FB-0499-E34A-94D3-575A6DA0A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274302"/>
            <a:ext cx="121919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0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A77640-7445-064D-B1EE-7AF2A9A32DCE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>
            <a:gsLst>
              <a:gs pos="0">
                <a:srgbClr val="FAFDEC">
                  <a:lumMod val="0"/>
                  <a:lumOff val="100000"/>
                </a:srgbClr>
              </a:gs>
              <a:gs pos="15000">
                <a:srgbClr val="FBF9E4"/>
              </a:gs>
              <a:gs pos="66000">
                <a:srgbClr val="F6B46E"/>
              </a:gs>
              <a:gs pos="100000">
                <a:srgbClr val="F4821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0613C-D0BB-0C45-8EDA-D6A50B58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46" y="3914028"/>
            <a:ext cx="7618110" cy="251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E11C1-9CBA-3344-8FED-E861D3003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5831" y="0"/>
            <a:ext cx="6677051" cy="5022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DD4BB-2944-7540-8782-1C63F7A33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322" y="-1"/>
            <a:ext cx="3054929" cy="151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067547-1F01-5B48-A8D7-04DBCCC7A8D4}"/>
              </a:ext>
            </a:extLst>
          </p:cNvPr>
          <p:cNvCxnSpPr>
            <a:cxnSpLocks/>
          </p:cNvCxnSpPr>
          <p:nvPr userDrawn="1"/>
        </p:nvCxnSpPr>
        <p:spPr>
          <a:xfrm flipV="1">
            <a:off x="-12700" y="2497805"/>
            <a:ext cx="7607300" cy="430939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4D6011-4865-5A4D-A6D6-3E827C7180E0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6800" y="56707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11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607574"/>
            <a:ext cx="943897" cy="527992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78426" y="-29496"/>
            <a:ext cx="766916" cy="427703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E8471BA-D6F9-6345-884A-C5BA86CF6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BF981ED-3DC0-B040-9014-9F76E91A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4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3" y="0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41755" y="0"/>
            <a:ext cx="1076633" cy="4247534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B195499-2C77-6D4F-B4D9-35122EE7E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DD710D-59EB-1C4F-9C4F-47FD735C8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7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0268DB4-062C-D64F-BF1B-3D691581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800"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8F387A-AD59-E54B-A153-CCB52DB3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229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86000" y="0"/>
            <a:ext cx="1002892" cy="429178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4F3F66-5ABD-C54E-A468-BE0B99616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3703725-6D0A-3648-BFD5-8CBE6573C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18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401097" y="2123767"/>
            <a:ext cx="1253613" cy="4763729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3484" y="-12"/>
            <a:ext cx="1076632" cy="427704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C18B8F-0A33-C84A-A9DD-B8CB6AB18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5CFF4CF-F846-744C-853B-DA9BBCF7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8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86000" y="0"/>
            <a:ext cx="1002892" cy="429178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A2A5CC-7610-E34A-8ED2-1F7BC1903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F217BB-0C89-BF47-815A-7ADAB0408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7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27731" y="1"/>
            <a:ext cx="1106131" cy="4321276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D4A4A-3725-CE48-ADE6-5A2F13430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2C19F9-C15C-0745-A39E-620FC1FC5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25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2988375" y="-7"/>
            <a:ext cx="9203625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  <a:stCxn id="4" idx="3"/>
          </p:cNvCxnSpPr>
          <p:nvPr userDrawn="1"/>
        </p:nvCxnSpPr>
        <p:spPr>
          <a:xfrm flipV="1">
            <a:off x="2988375" y="2131143"/>
            <a:ext cx="1031891" cy="472684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772092" y="1"/>
            <a:ext cx="929808" cy="4429918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C35AB8-41DD-664A-A4B9-ECFD9588C1B0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1FC53B-CD01-FB42-BE89-7599AB199D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547974-3D3B-134E-99E5-56386B8C04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9D81B6-E043-F241-8004-DAEE040B64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1B06A27-BD25-7A42-B79D-39AE5416C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81E5332-D5D2-9740-958B-700C013FA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00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FADF4E-756E-4B4D-A7CF-87C338A78EE5}"/>
              </a:ext>
            </a:extLst>
          </p:cNvPr>
          <p:cNvGrpSpPr/>
          <p:nvPr userDrawn="1"/>
        </p:nvGrpSpPr>
        <p:grpSpPr>
          <a:xfrm>
            <a:off x="6575249" y="60195"/>
            <a:ext cx="5391339" cy="646992"/>
            <a:chOff x="5627802" y="376763"/>
            <a:chExt cx="4117451" cy="494118"/>
          </a:xfrm>
        </p:grpSpPr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17D5AB2-4785-B04D-AF01-0517ECD4A8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FDA73BF-9C29-E948-878D-681A0C07FF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75" t="-13758" r="45081"/>
            <a:stretch/>
          </p:blipFill>
          <p:spPr>
            <a:xfrm>
              <a:off x="9349141" y="376763"/>
              <a:ext cx="396112" cy="494118"/>
            </a:xfrm>
            <a:prstGeom prst="rect">
              <a:avLst/>
            </a:prstGeom>
          </p:spPr>
        </p:pic>
        <p:pic>
          <p:nvPicPr>
            <p:cNvPr id="19" name="Picture 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D31500C-D30E-D941-8046-7C41A27013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BF5C5C6-FA72-E245-A2F0-3A1D53FBB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12B8C0-BF7C-E74C-9857-8583EB17D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5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D94E2-A545-A644-8999-F0A094C27831}"/>
              </a:ext>
            </a:extLst>
          </p:cNvPr>
          <p:cNvGrpSpPr/>
          <p:nvPr userDrawn="1"/>
        </p:nvGrpSpPr>
        <p:grpSpPr>
          <a:xfrm>
            <a:off x="236417" y="60195"/>
            <a:ext cx="5356308" cy="646992"/>
            <a:chOff x="5303831" y="376763"/>
            <a:chExt cx="4090697" cy="494118"/>
          </a:xfrm>
        </p:grpSpPr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63D97B8-9850-C945-8148-08487BB1E3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31CB724-AD9F-DC46-B5E8-3058246FA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75" t="-13758" r="45081"/>
            <a:stretch/>
          </p:blipFill>
          <p:spPr>
            <a:xfrm>
              <a:off x="5303831" y="376763"/>
              <a:ext cx="396112" cy="494118"/>
            </a:xfrm>
            <a:prstGeom prst="rect">
              <a:avLst/>
            </a:prstGeom>
          </p:spPr>
        </p:pic>
        <p:pic>
          <p:nvPicPr>
            <p:cNvPr id="19" name="Picture 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48D933A-E3C9-1A44-AB0F-DA2DE214F5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5855F52-8F5F-9A41-A251-7FDD4F9EA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E5A100E-E768-984D-A138-8E8095C73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74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AC294-F593-B549-AF6D-8D1AD53A32B1}"/>
              </a:ext>
            </a:extLst>
          </p:cNvPr>
          <p:cNvGrpSpPr/>
          <p:nvPr userDrawn="1"/>
        </p:nvGrpSpPr>
        <p:grpSpPr>
          <a:xfrm>
            <a:off x="268590" y="188145"/>
            <a:ext cx="4045870" cy="500557"/>
            <a:chOff x="11519425" y="202709"/>
            <a:chExt cx="4045870" cy="50055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A97375-0B87-5A47-80C2-47368D376C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11916344" y="202709"/>
              <a:ext cx="1758814" cy="5005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A8F76C-2D6E-3B43-A9BA-44F2CD5F29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13697353" y="202709"/>
              <a:ext cx="1867942" cy="5005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A10D01D-6C6B-4449-9BB5-C4F6141CA3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E170F131-625D-444E-9A6E-627850ACA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160BD61-9DEF-3142-B4CE-E1163B9B2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15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309C6C-EBFC-2547-AF02-0E50449F2D9F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D5A573-E3B3-E549-9130-804CC5669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54146B-62C3-AD4D-8591-A2F2A89A9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7F40E6-2616-064E-A673-372502602C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10FFFD5A-4F2B-EF44-AB8A-5459F9F73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5F324DF7-661B-9B45-B4F2-6F8453EFA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40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AC294-F593-B549-AF6D-8D1AD53A32B1}"/>
              </a:ext>
            </a:extLst>
          </p:cNvPr>
          <p:cNvGrpSpPr/>
          <p:nvPr userDrawn="1"/>
        </p:nvGrpSpPr>
        <p:grpSpPr>
          <a:xfrm>
            <a:off x="268590" y="188145"/>
            <a:ext cx="4045870" cy="500557"/>
            <a:chOff x="11519425" y="202709"/>
            <a:chExt cx="4045870" cy="50055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A97375-0B87-5A47-80C2-47368D376C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11916344" y="202709"/>
              <a:ext cx="1758814" cy="5005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A8F76C-2D6E-3B43-A9BA-44F2CD5F29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13697353" y="202709"/>
              <a:ext cx="1867942" cy="5005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A10D01D-6C6B-4449-9BB5-C4F6141CA3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BC4A3C7-AB29-6F46-BD37-489564D75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AEE213E-5D32-7C4D-817B-E81D47153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667668F-AD2D-8E45-832A-3A1F0E66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100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ACA670-8B6C-B643-9FE3-3A8CB7F6C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5755"/>
            <a:ext cx="5181600" cy="4155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826ED56-0D4C-7340-9661-A3FC510C3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5755"/>
            <a:ext cx="5181600" cy="4155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6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0F7606-823F-6D48-8CA8-EF2CF28EF811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16D9F5-0460-B241-9829-F7033C19CA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9AB936-D9AB-3E40-972B-A6C416DF11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79620C-E7E6-DE42-BDEB-0F5BEA449C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9CDFBDB2-4DF6-8344-9772-D964BCCF5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C29A5F5-619D-4F44-AEE6-E55558A46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40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182761" y="1"/>
            <a:ext cx="1106131" cy="4321276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546A378-3422-1A4B-BD1E-CA6CD2722D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7181" y="0"/>
            <a:ext cx="10574820" cy="6858000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820" h="6858000">
                <a:moveTo>
                  <a:pt x="1683025" y="13252"/>
                </a:moveTo>
                <a:lnTo>
                  <a:pt x="10574820" y="0"/>
                </a:lnTo>
                <a:lnTo>
                  <a:pt x="10574820" y="6858000"/>
                </a:lnTo>
                <a:lnTo>
                  <a:pt x="0" y="6831496"/>
                </a:lnTo>
                <a:lnTo>
                  <a:pt x="1683025" y="13252"/>
                </a:ln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1861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BD2D15E-44D7-4A41-BC3A-C0E500D4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965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48988-5B29-1C47-994E-2FB30118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24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58992E2-2BD8-D04D-80DD-B6339368D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6351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58DBFF2-A357-174C-9F5F-AA7474C22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243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14792A8-6235-804F-B1EF-F159BF667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6351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6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9AA2B20-FD4E-D24B-9E9B-E083DC4D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91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3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3C201FB-D712-2B4F-8783-6B513A4E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00"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C19236-17BF-E44C-99FA-3CE4B4DC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8168"/>
            <a:ext cx="6172200" cy="427288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EC14B21-1021-8E49-A773-200E356A2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8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2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DBF1E72-3210-2D49-BDFB-EF4932A5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9186"/>
            <a:ext cx="5256212" cy="1611351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A7643BD-25D2-C248-8137-D46CACF7F1B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35336" y="1420562"/>
            <a:ext cx="4620051" cy="46192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ECDB76-4136-D74F-A2A9-CD9320062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0537"/>
            <a:ext cx="5256212" cy="3612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C22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93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3359D3A-4501-644A-9BBD-52F196484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8866" y="420881"/>
            <a:ext cx="8734268" cy="56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D8CE02-2C31-BC4B-B600-EEBB64838D68}"/>
              </a:ext>
            </a:extLst>
          </p:cNvPr>
          <p:cNvGrpSpPr/>
          <p:nvPr userDrawn="1"/>
        </p:nvGrpSpPr>
        <p:grpSpPr>
          <a:xfrm>
            <a:off x="236417" y="60195"/>
            <a:ext cx="5356308" cy="646992"/>
            <a:chOff x="5303831" y="376763"/>
            <a:chExt cx="4090697" cy="494118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BE56EAC-4999-C248-8A5E-A514B22810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C6F9E2F-5099-B74E-A52D-DBCEE4D65E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42875" t="-13758" r="45081"/>
            <a:stretch/>
          </p:blipFill>
          <p:spPr>
            <a:xfrm>
              <a:off x="5303831" y="376763"/>
              <a:ext cx="396112" cy="494118"/>
            </a:xfrm>
            <a:prstGeom prst="rect">
              <a:avLst/>
            </a:prstGeom>
          </p:spPr>
        </p:pic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B0D6CC8-3484-8844-A36F-40E98276A8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2F35B-4789-2441-8FB4-D83268D3FD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87691" y="6399225"/>
            <a:ext cx="739334" cy="328137"/>
          </a:xfrm>
          <a:prstGeom prst="line">
            <a:avLst/>
          </a:prstGeom>
          <a:ln w="190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0DAF2E-3D11-634C-901B-F1CE328679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91593" y="6502541"/>
            <a:ext cx="843987" cy="377786"/>
          </a:xfrm>
          <a:prstGeom prst="line">
            <a:avLst/>
          </a:prstGeom>
          <a:ln w="190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06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52" r:id="rId2"/>
    <p:sldLayoutId id="2147483705" r:id="rId3"/>
    <p:sldLayoutId id="2147483704" r:id="rId4"/>
    <p:sldLayoutId id="2147483706" r:id="rId5"/>
    <p:sldLayoutId id="2147483739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44" r:id="rId14"/>
    <p:sldLayoutId id="2147483714" r:id="rId15"/>
    <p:sldLayoutId id="2147483715" r:id="rId16"/>
    <p:sldLayoutId id="2147483743" r:id="rId17"/>
    <p:sldLayoutId id="2147483742" r:id="rId18"/>
    <p:sldLayoutId id="2147483738" r:id="rId19"/>
    <p:sldLayoutId id="2147483716" r:id="rId20"/>
    <p:sldLayoutId id="2147483717" r:id="rId21"/>
    <p:sldLayoutId id="2147483719" r:id="rId22"/>
    <p:sldLayoutId id="2147483720" r:id="rId23"/>
    <p:sldLayoutId id="2147483721" r:id="rId24"/>
    <p:sldLayoutId id="2147483722" r:id="rId25"/>
    <p:sldLayoutId id="2147483745" r:id="rId26"/>
    <p:sldLayoutId id="2147483746" r:id="rId27"/>
    <p:sldLayoutId id="2147483749" r:id="rId28"/>
    <p:sldLayoutId id="2147483750" r:id="rId29"/>
    <p:sldLayoutId id="2147483747" r:id="rId30"/>
    <p:sldLayoutId id="2147483751" r:id="rId31"/>
    <p:sldLayoutId id="2147483748" r:id="rId32"/>
    <p:sldLayoutId id="214748374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4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CBE7-8B6E-524B-9DDC-AE530F4C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05"/>
            <a:ext cx="10515600" cy="840140"/>
          </a:xfrm>
        </p:spPr>
        <p:txBody>
          <a:bodyPr/>
          <a:lstStyle/>
          <a:p>
            <a:r>
              <a:rPr lang="fi-FI" dirty="0"/>
              <a:t>Ohjelman tulevaisuus</a:t>
            </a:r>
            <a:endParaRPr lang="en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E48607F-350D-D311-DFD3-497F1E004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25867"/>
            <a:ext cx="10515600" cy="4987821"/>
          </a:xfrm>
        </p:spPr>
        <p:txBody>
          <a:bodyPr/>
          <a:lstStyle/>
          <a:p>
            <a:r>
              <a:rPr lang="fi-FI" dirty="0"/>
              <a:t>Jaetaan ohjelma kaikkien pelastusliittojen käyttöön.</a:t>
            </a:r>
          </a:p>
          <a:p>
            <a:r>
              <a:rPr lang="fi-FI" dirty="0"/>
              <a:t>Uusi vetäjä ohjelmalle</a:t>
            </a:r>
          </a:p>
          <a:p>
            <a:r>
              <a:rPr lang="fi-FI" dirty="0"/>
              <a:t>Yhteystietojen päivitys</a:t>
            </a:r>
          </a:p>
          <a:p>
            <a:r>
              <a:rPr lang="fi-FI" dirty="0"/>
              <a:t>Omat kiitokseni</a:t>
            </a:r>
          </a:p>
          <a:p>
            <a:pPr lvl="1"/>
            <a:r>
              <a:rPr lang="fi-FI" dirty="0"/>
              <a:t>PSR</a:t>
            </a:r>
          </a:p>
          <a:p>
            <a:pPr lvl="1"/>
            <a:r>
              <a:rPr lang="fi-FI" dirty="0"/>
              <a:t>Uudenmaan pelastusliiton hallitus, työvaliokunta ja henkilökunta.</a:t>
            </a:r>
          </a:p>
          <a:p>
            <a:pPr lvl="1"/>
            <a:r>
              <a:rPr lang="fi-FI" dirty="0"/>
              <a:t>Tukiverkostoni.</a:t>
            </a:r>
          </a:p>
          <a:p>
            <a:pPr lvl="1"/>
            <a:r>
              <a:rPr lang="fi-FI" dirty="0"/>
              <a:t>Kaikki jotka osallistuivat ohjelman tekemiseen.</a:t>
            </a:r>
          </a:p>
          <a:p>
            <a:pPr lvl="1"/>
            <a:r>
              <a:rPr lang="fi-FI" dirty="0"/>
              <a:t>Kaikki jotka vastasitte kartoituskyselyyn ja/tai osallistuitte alueellisiin tapaamisiin sekä Uudenmaan päällystöseminaariin. Erityisesti Riikka Dahlman ja Juha Kylmälä.</a:t>
            </a:r>
          </a:p>
        </p:txBody>
      </p:sp>
    </p:spTree>
    <p:extLst>
      <p:ext uri="{BB962C8B-B14F-4D97-AF65-F5344CB8AC3E}">
        <p14:creationId xmlns:p14="http://schemas.microsoft.com/office/powerpoint/2010/main" val="21123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62C79-6838-3746-8941-513360CBB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 mielenkiinnosta!</a:t>
            </a:r>
            <a:endParaRPr lang="en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0431E1-5B82-9D48-8E15-AA3280EAF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03F1347E-722E-6B23-3D55-CE76E02361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27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6223-5D36-FE42-9B48-01DD1AD3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Toimivat johtamistavat palokunnassa -ohjelma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AF955-9E2A-414E-B502-29AD2DF01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Mitä on tehty ja mitä on tulossa.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525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CBE7-8B6E-524B-9DDC-AE530F4C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Tapahtumat</a:t>
            </a:r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FB57AB-9831-96A4-DE49-BDCAF9E33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9378"/>
            <a:ext cx="10515600" cy="4151561"/>
          </a:xfrm>
        </p:spPr>
        <p:txBody>
          <a:bodyPr/>
          <a:lstStyle/>
          <a:p>
            <a:r>
              <a:rPr lang="fi-FI" dirty="0"/>
              <a:t>Ohjelman suunnittelu</a:t>
            </a:r>
          </a:p>
          <a:p>
            <a:r>
              <a:rPr lang="fi-FI" dirty="0"/>
              <a:t>Kartoituskysely</a:t>
            </a:r>
          </a:p>
          <a:p>
            <a:r>
              <a:rPr lang="fi-FI" dirty="0"/>
              <a:t>Alueelliset päällystö tapaamiset</a:t>
            </a:r>
          </a:p>
          <a:p>
            <a:r>
              <a:rPr lang="fi-FI" dirty="0"/>
              <a:t>Päällystöseminaari</a:t>
            </a:r>
          </a:p>
        </p:txBody>
      </p:sp>
    </p:spTree>
    <p:extLst>
      <p:ext uri="{BB962C8B-B14F-4D97-AF65-F5344CB8AC3E}">
        <p14:creationId xmlns:p14="http://schemas.microsoft.com/office/powerpoint/2010/main" val="27540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CBE7-8B6E-524B-9DDC-AE530F4C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Kartoituskysely</a:t>
            </a:r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2B0028-0F4F-A778-3E83-3DD38649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6351"/>
            <a:ext cx="10515600" cy="3684588"/>
          </a:xfrm>
        </p:spPr>
        <p:txBody>
          <a:bodyPr/>
          <a:lstStyle/>
          <a:p>
            <a:r>
              <a:rPr lang="fi-FI" dirty="0"/>
              <a:t>178 henkilöä kutsuttu vastaamaan kyselyyn.</a:t>
            </a:r>
          </a:p>
          <a:p>
            <a:r>
              <a:rPr lang="fi-FI" dirty="0"/>
              <a:t>63 henkilöä vastannut.</a:t>
            </a:r>
          </a:p>
          <a:p>
            <a:r>
              <a:rPr lang="fi-FI" sz="2800" dirty="0"/>
              <a:t>34 eri palokunnan edustajia, 16 vastausta ei tietoa palokunnasta.</a:t>
            </a:r>
          </a:p>
          <a:p>
            <a:r>
              <a:rPr lang="fi-FI" dirty="0"/>
              <a:t>Vastaajat arvioivat kartoituskyselyn hyödyllisyyden: 4/5 tähteä.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516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CBE7-8B6E-524B-9DDC-AE530F4C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Alueelliset päällystö tapaamiset.</a:t>
            </a:r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ADD03E-7B42-2E90-1CA7-6F2A04B1D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6351"/>
            <a:ext cx="10515600" cy="3684588"/>
          </a:xfrm>
        </p:spPr>
        <p:txBody>
          <a:bodyPr/>
          <a:lstStyle/>
          <a:p>
            <a:r>
              <a:rPr lang="fi-FI" dirty="0"/>
              <a:t>Helsinki, Itä-Uusimaa, Länsi-Uusimaa ja Keski-Uusimaa yhdessä Kanta-Hämeen kanssa.</a:t>
            </a:r>
          </a:p>
          <a:p>
            <a:r>
              <a:rPr lang="fi-FI" dirty="0"/>
              <a:t>Käytiin läpi kartoituskyselyn tuloksia ja keskusteltiin näistä.</a:t>
            </a:r>
          </a:p>
          <a:p>
            <a:r>
              <a:rPr lang="fi-FI" dirty="0"/>
              <a:t>Palautekysely tapaamisten jälkeen, osallistujat arvioivat tapaamisen hyödyllisyyden: 4/5 tähteä. </a:t>
            </a:r>
          </a:p>
        </p:txBody>
      </p:sp>
    </p:spTree>
    <p:extLst>
      <p:ext uri="{BB962C8B-B14F-4D97-AF65-F5344CB8AC3E}">
        <p14:creationId xmlns:p14="http://schemas.microsoft.com/office/powerpoint/2010/main" val="108758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CBE7-8B6E-524B-9DDC-AE530F4C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576"/>
            <a:ext cx="10515600" cy="760076"/>
          </a:xfrm>
        </p:spPr>
        <p:txBody>
          <a:bodyPr/>
          <a:lstStyle/>
          <a:p>
            <a:r>
              <a:rPr lang="fi-FI" dirty="0"/>
              <a:t>Alueellisten tapaamisten palaute.</a:t>
            </a:r>
            <a:endParaRPr lang="en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85868E4-97FB-767E-95A7-BFC25BB23C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4079988"/>
              </p:ext>
            </p:extLst>
          </p:nvPr>
        </p:nvGraphicFramePr>
        <p:xfrm>
          <a:off x="839788" y="2210570"/>
          <a:ext cx="10515600" cy="426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426C294-B634-8A2E-B736-7108B5618FA0}"/>
              </a:ext>
            </a:extLst>
          </p:cNvPr>
          <p:cNvSpPr txBox="1">
            <a:spLocks/>
          </p:cNvSpPr>
          <p:nvPr/>
        </p:nvSpPr>
        <p:spPr>
          <a:xfrm>
            <a:off x="838200" y="1578393"/>
            <a:ext cx="10515600" cy="615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C227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3200" dirty="0"/>
              <a:t>Esitetyn materiaalin sisältö</a:t>
            </a:r>
            <a:endParaRPr lang="en-FI" sz="3200" dirty="0"/>
          </a:p>
        </p:txBody>
      </p:sp>
    </p:spTree>
    <p:extLst>
      <p:ext uri="{BB962C8B-B14F-4D97-AF65-F5344CB8AC3E}">
        <p14:creationId xmlns:p14="http://schemas.microsoft.com/office/powerpoint/2010/main" val="376155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0A5ECF4-6A0D-1D2D-226B-3FC5123CA7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8610803"/>
              </p:ext>
            </p:extLst>
          </p:nvPr>
        </p:nvGraphicFramePr>
        <p:xfrm>
          <a:off x="839788" y="2596444"/>
          <a:ext cx="10515600" cy="391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3">
            <a:extLst>
              <a:ext uri="{FF2B5EF4-FFF2-40B4-BE49-F238E27FC236}">
                <a16:creationId xmlns:a16="http://schemas.microsoft.com/office/drawing/2014/main" id="{DA291C1D-7FFB-828C-866F-0F3EFCC7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079"/>
            <a:ext cx="10515600" cy="635899"/>
          </a:xfrm>
        </p:spPr>
        <p:txBody>
          <a:bodyPr/>
          <a:lstStyle/>
          <a:p>
            <a:r>
              <a:rPr lang="fi-FI" dirty="0"/>
              <a:t>Alueellisten tapaamisten palaute.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C45455C-3DCE-117D-20D4-B74BF675E601}"/>
              </a:ext>
            </a:extLst>
          </p:cNvPr>
          <p:cNvSpPr txBox="1"/>
          <p:nvPr/>
        </p:nvSpPr>
        <p:spPr>
          <a:xfrm>
            <a:off x="821440" y="1661924"/>
            <a:ext cx="105231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0C2272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Osallistuisitko uudelleen, vastaavanlaiseen tapaamiseen?</a:t>
            </a: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37757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CBE7-8B6E-524B-9DDC-AE530F4C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101"/>
            <a:ext cx="10515600" cy="861677"/>
          </a:xfrm>
        </p:spPr>
        <p:txBody>
          <a:bodyPr/>
          <a:lstStyle/>
          <a:p>
            <a:r>
              <a:rPr lang="fi-FI" dirty="0"/>
              <a:t>Uudenmaan päällystöseminaari 11.11</a:t>
            </a:r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979E86-C21A-694A-BF44-73C61E951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3289"/>
            <a:ext cx="10515600" cy="4467650"/>
          </a:xfrm>
        </p:spPr>
        <p:txBody>
          <a:bodyPr/>
          <a:lstStyle/>
          <a:p>
            <a:r>
              <a:rPr lang="fi-FI" dirty="0"/>
              <a:t>Riikka Dahlman, Länsi-Helsingin sopimuspalonkunta:   Yhdistyslaki palokunnan näkökulmasta ja palokunnan vastuut ja velvoitteet.</a:t>
            </a:r>
          </a:p>
          <a:p>
            <a:pPr lvl="1"/>
            <a:r>
              <a:rPr lang="fi-FI" dirty="0"/>
              <a:t>Palokuntayhdistyksen säännöt ja niiden muuttaminen.</a:t>
            </a:r>
          </a:p>
          <a:p>
            <a:pPr lvl="1"/>
            <a:r>
              <a:rPr lang="fi-FI" dirty="0"/>
              <a:t>Hallinnollisen työn tärkeys</a:t>
            </a:r>
          </a:p>
          <a:p>
            <a:r>
              <a:rPr lang="fi-FI" dirty="0"/>
              <a:t>Juha Kylmälä, Riihimäen VPK: Johtamistaidot.</a:t>
            </a:r>
          </a:p>
          <a:p>
            <a:pPr lvl="1"/>
            <a:r>
              <a:rPr lang="fi-FI" dirty="0"/>
              <a:t>Millainen on hyvä johtaja?</a:t>
            </a:r>
          </a:p>
          <a:p>
            <a:pPr lvl="1"/>
            <a:r>
              <a:rPr lang="fi-FI" dirty="0"/>
              <a:t>Management vs. </a:t>
            </a:r>
            <a:r>
              <a:rPr lang="fi-FI" dirty="0" err="1"/>
              <a:t>Leadership</a:t>
            </a:r>
            <a:endParaRPr lang="fi-FI" dirty="0"/>
          </a:p>
          <a:p>
            <a:pPr lvl="1"/>
            <a:r>
              <a:rPr lang="fi-FI" dirty="0"/>
              <a:t>Palokuntakoulutus keskittyy asioiden johtamiseen.</a:t>
            </a:r>
          </a:p>
          <a:p>
            <a:pPr lvl="1"/>
            <a:r>
              <a:rPr lang="fi-FI" dirty="0"/>
              <a:t>Ryhmätyöt / ryhmäytyminen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9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CBE7-8B6E-524B-9DDC-AE530F4C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4235"/>
            <a:ext cx="10515600" cy="1325563"/>
          </a:xfrm>
        </p:spPr>
        <p:txBody>
          <a:bodyPr/>
          <a:lstStyle/>
          <a:p>
            <a:r>
              <a:rPr lang="fi-FI" sz="4000" dirty="0"/>
              <a:t>Uudenmaan päällystöseminaari - palaute</a:t>
            </a:r>
            <a:endParaRPr lang="en-FI" sz="4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0E12E1-5382-5B3D-7417-6C32D9625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20711"/>
            <a:ext cx="10515600" cy="3983054"/>
          </a:xfrm>
        </p:spPr>
        <p:txBody>
          <a:bodyPr/>
          <a:lstStyle/>
          <a:p>
            <a:r>
              <a:rPr lang="fi-FI" dirty="0"/>
              <a:t>Seminaarin sisältö 9/10</a:t>
            </a:r>
          </a:p>
          <a:p>
            <a:r>
              <a:rPr lang="fi-FI" dirty="0"/>
              <a:t>Riikka Dahlman asiasisältö 5/5</a:t>
            </a:r>
          </a:p>
          <a:p>
            <a:r>
              <a:rPr lang="fi-FI" dirty="0"/>
              <a:t>Juha Kylmälän asiasisältö 5/5</a:t>
            </a:r>
          </a:p>
          <a:p>
            <a:r>
              <a:rPr lang="fi-FI" dirty="0"/>
              <a:t>7/7 osallistuisi seminaariin uudestaan, vaadittiin myös enemmän aikaa seminaarille.</a:t>
            </a:r>
          </a:p>
          <a:p>
            <a:r>
              <a:rPr lang="fi-FI" dirty="0"/>
              <a:t>Täytti ja ylitti osallistujien odotukset</a:t>
            </a:r>
          </a:p>
          <a:p>
            <a:r>
              <a:rPr lang="fi-FI" dirty="0"/>
              <a:t>Ohjelmalle halutaan jatkoa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0322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249</Words>
  <Application>Microsoft Office PowerPoint</Application>
  <PresentationFormat>Laajakuva</PresentationFormat>
  <Paragraphs>50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Be Vietnam Pro</vt:lpstr>
      <vt:lpstr>Calibri</vt:lpstr>
      <vt:lpstr>Segoe UI</vt:lpstr>
      <vt:lpstr>2_Office Theme</vt:lpstr>
      <vt:lpstr>3_Office Theme</vt:lpstr>
      <vt:lpstr>PowerPoint-esitys</vt:lpstr>
      <vt:lpstr>Toimivat johtamistavat palokunnassa -ohjelma</vt:lpstr>
      <vt:lpstr>Tapahtumat</vt:lpstr>
      <vt:lpstr>Kartoituskysely</vt:lpstr>
      <vt:lpstr>Alueelliset päällystö tapaamiset.</vt:lpstr>
      <vt:lpstr>Alueellisten tapaamisten palaute.</vt:lpstr>
      <vt:lpstr>Alueellisten tapaamisten palaute.</vt:lpstr>
      <vt:lpstr>Uudenmaan päällystöseminaari 11.11</vt:lpstr>
      <vt:lpstr>Uudenmaan päällystöseminaari - palaute</vt:lpstr>
      <vt:lpstr>Ohjelman tulevaisuus</vt:lpstr>
      <vt:lpstr>Kiitos mielenkiinnosta!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 Kismartoni</dc:creator>
  <cp:lastModifiedBy>Teresa Tuominen</cp:lastModifiedBy>
  <cp:revision>110</cp:revision>
  <dcterms:created xsi:type="dcterms:W3CDTF">2021-09-21T11:22:24Z</dcterms:created>
  <dcterms:modified xsi:type="dcterms:W3CDTF">2023-11-15T09:24:15Z</dcterms:modified>
</cp:coreProperties>
</file>